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Montserrat ExtraLight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qNIWpX/NXZ97mrN6WoN4b4QRC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Light-bold.fntdata"/><Relationship Id="rId30" Type="http://schemas.openxmlformats.org/officeDocument/2006/relationships/font" Target="fonts/MontserratExtraLigh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Extra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ExtraLight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Include activation functions which normalize the data and prevent vanishing and diverging values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However LSTM’s have been shown to still have problems with gradient </a:t>
            </a:r>
            <a:r>
              <a:rPr lang="en"/>
              <a:t>descent and capturing features from far in the past.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due to the structure which includes only a forget gate and a input gate, whereas in a GRU there is an update gate that takes the input along with past information and determines the important features of the entire dataset as well as a reset gate to forget unimportant data.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3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31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31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3" name="Google Shape;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3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3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3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3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3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3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3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Google Shape;73;p3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3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39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4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4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4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4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4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4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45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45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45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45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46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4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46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46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46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46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6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46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4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4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4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4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4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4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4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4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4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4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4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4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4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4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4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4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4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4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3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5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5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5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5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0" name="Google Shape;150;p5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5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4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" name="Google Shape;20;p24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24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24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24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2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2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2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2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1812750" y="994800"/>
            <a:ext cx="5136000" cy="15999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100"/>
              <a:t>DEVELOPING MACHINE LEARNING ALGORITHMS TO PRICE AMERICAN-STYLE STOCK OPTIONS</a:t>
            </a:r>
            <a:endParaRPr sz="2100"/>
          </a:p>
        </p:txBody>
      </p:sp>
      <p:sp>
        <p:nvSpPr>
          <p:cNvPr id="159" name="Google Shape;159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Presented by: Nathan Pacey</a:t>
            </a:r>
            <a:endParaRPr/>
          </a:p>
        </p:txBody>
      </p:sp>
      <p:sp>
        <p:nvSpPr>
          <p:cNvPr id="160" name="Google Shape;160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ENPH  455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 txBox="1"/>
          <p:nvPr>
            <p:ph type="title"/>
          </p:nvPr>
        </p:nvSpPr>
        <p:spPr>
          <a:xfrm>
            <a:off x="373600" y="445025"/>
            <a:ext cx="5987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Initial LSTM Model Results</a:t>
            </a:r>
            <a:endParaRPr/>
          </a:p>
        </p:txBody>
      </p:sp>
      <p:cxnSp>
        <p:nvCxnSpPr>
          <p:cNvPr id="243" name="Google Shape;243;p1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pic>
        <p:nvPicPr>
          <p:cNvPr id="244" name="Google Shape;2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425" y="1060875"/>
            <a:ext cx="7467875" cy="40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25" y="121425"/>
            <a:ext cx="8188349" cy="2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82575"/>
            <a:ext cx="9143999" cy="242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>
            <p:ph type="title"/>
          </p:nvPr>
        </p:nvSpPr>
        <p:spPr>
          <a:xfrm>
            <a:off x="373600" y="445025"/>
            <a:ext cx="5987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Adjusted Data Split</a:t>
            </a:r>
            <a:endParaRPr/>
          </a:p>
        </p:txBody>
      </p:sp>
      <p:cxnSp>
        <p:nvCxnSpPr>
          <p:cNvPr id="256" name="Google Shape;256;p1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pic>
        <p:nvPicPr>
          <p:cNvPr id="257" name="Google Shape;2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38825"/>
            <a:ext cx="8839198" cy="24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>
            <p:ph type="title"/>
          </p:nvPr>
        </p:nvSpPr>
        <p:spPr>
          <a:xfrm>
            <a:off x="303375" y="340245"/>
            <a:ext cx="41133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How does the model perform on entirely new data?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63" name="Google Shape;263;p15"/>
          <p:cNvCxnSpPr/>
          <p:nvPr/>
        </p:nvCxnSpPr>
        <p:spPr>
          <a:xfrm>
            <a:off x="386880" y="301926"/>
            <a:ext cx="2630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pic>
        <p:nvPicPr>
          <p:cNvPr id="264" name="Google Shape;264;p15"/>
          <p:cNvPicPr preferRelativeResize="0"/>
          <p:nvPr/>
        </p:nvPicPr>
        <p:blipFill rotWithShape="1">
          <a:blip r:embed="rId3">
            <a:alphaModFix/>
          </a:blip>
          <a:srcRect b="0" l="1280" r="49816" t="0"/>
          <a:stretch/>
        </p:blipFill>
        <p:spPr>
          <a:xfrm>
            <a:off x="174250" y="2448350"/>
            <a:ext cx="4351006" cy="23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 rotWithShape="1">
          <a:blip r:embed="rId3">
            <a:alphaModFix/>
          </a:blip>
          <a:srcRect b="0" l="49819" r="0" t="0"/>
          <a:stretch/>
        </p:blipFill>
        <p:spPr>
          <a:xfrm>
            <a:off x="4560950" y="2448350"/>
            <a:ext cx="4464749" cy="23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 rotWithShape="1">
          <a:blip r:embed="rId4">
            <a:alphaModFix/>
          </a:blip>
          <a:srcRect b="0" l="4076" r="0" t="6975"/>
          <a:stretch/>
        </p:blipFill>
        <p:spPr>
          <a:xfrm>
            <a:off x="4525250" y="115125"/>
            <a:ext cx="4215425" cy="21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5"/>
          <p:cNvSpPr txBox="1"/>
          <p:nvPr/>
        </p:nvSpPr>
        <p:spPr>
          <a:xfrm>
            <a:off x="644475" y="1821325"/>
            <a:ext cx="26901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Surprisingly well?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>
            <p:ph type="title"/>
          </p:nvPr>
        </p:nvSpPr>
        <p:spPr>
          <a:xfrm>
            <a:off x="938499" y="445025"/>
            <a:ext cx="4912173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did the Amazon Predictions have low error?</a:t>
            </a:r>
            <a:endParaRPr/>
          </a:p>
        </p:txBody>
      </p:sp>
      <p:sp>
        <p:nvSpPr>
          <p:cNvPr id="273" name="Google Shape;273;p16"/>
          <p:cNvSpPr txBox="1"/>
          <p:nvPr>
            <p:ph idx="1" type="body"/>
          </p:nvPr>
        </p:nvSpPr>
        <p:spPr>
          <a:xfrm>
            <a:off x="210000" y="1659275"/>
            <a:ext cx="26481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The mix of option types and parameters in the last 20% differs significantly from the first 80%, posing pricing challenges.</a:t>
            </a:r>
            <a:br>
              <a:rPr lang="en"/>
            </a:br>
            <a:br>
              <a:rPr lang="en"/>
            </a:br>
            <a:r>
              <a:rPr lang="en"/>
              <a:t>More likely the model recognized market movements on a particular day.</a:t>
            </a:r>
            <a:endParaRPr/>
          </a:p>
        </p:txBody>
      </p:sp>
      <p:pic>
        <p:nvPicPr>
          <p:cNvPr id="274" name="Google Shape;2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7945" y="1659275"/>
            <a:ext cx="6433155" cy="27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6"/>
          <p:cNvSpPr txBox="1"/>
          <p:nvPr/>
        </p:nvSpPr>
        <p:spPr>
          <a:xfrm>
            <a:off x="8521150" y="4511025"/>
            <a:ext cx="569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[8]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/>
          <p:nvPr>
            <p:ph type="title"/>
          </p:nvPr>
        </p:nvSpPr>
        <p:spPr>
          <a:xfrm>
            <a:off x="440412" y="246638"/>
            <a:ext cx="6262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Future Progress: Model Optimization and Comparisons </a:t>
            </a:r>
            <a:endParaRPr/>
          </a:p>
        </p:txBody>
      </p:sp>
      <p:sp>
        <p:nvSpPr>
          <p:cNvPr id="281" name="Google Shape;281;p17"/>
          <p:cNvSpPr txBox="1"/>
          <p:nvPr>
            <p:ph idx="1" type="body"/>
          </p:nvPr>
        </p:nvSpPr>
        <p:spPr>
          <a:xfrm>
            <a:off x="245974" y="1509472"/>
            <a:ext cx="3152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testing data from the newest 20% contracts  for each ticker to better simulate real-life scenarios.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Research normalization techniques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Fine tune LSTM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 the Hybrid Model to separate time dependencies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This could reduce error with a realistic dataset.</a:t>
            </a:r>
            <a:endParaRPr/>
          </a:p>
        </p:txBody>
      </p:sp>
      <p:pic>
        <p:nvPicPr>
          <p:cNvPr id="282" name="Google Shape;2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550" y="1307600"/>
            <a:ext cx="4947399" cy="17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7"/>
          <p:cNvSpPr txBox="1"/>
          <p:nvPr>
            <p:ph idx="1" type="body"/>
          </p:nvPr>
        </p:nvSpPr>
        <p:spPr>
          <a:xfrm>
            <a:off x="3264559" y="3318025"/>
            <a:ext cx="32505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Compare Hybrid model results to LSTM and continue to iterate focusing on error reduction</a:t>
            </a:r>
            <a:endParaRPr/>
          </a:p>
        </p:txBody>
      </p:sp>
      <p:sp>
        <p:nvSpPr>
          <p:cNvPr id="284" name="Google Shape;284;p17"/>
          <p:cNvSpPr txBox="1"/>
          <p:nvPr/>
        </p:nvSpPr>
        <p:spPr>
          <a:xfrm>
            <a:off x="8437075" y="3240750"/>
            <a:ext cx="569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[8]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type="title"/>
          </p:nvPr>
        </p:nvSpPr>
        <p:spPr>
          <a:xfrm>
            <a:off x="1920750" y="1634425"/>
            <a:ext cx="57288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Questions?</a:t>
            </a:r>
            <a:endParaRPr/>
          </a:p>
        </p:txBody>
      </p:sp>
      <p:cxnSp>
        <p:nvCxnSpPr>
          <p:cNvPr id="290" name="Google Shape;290;p18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/>
          <p:nvPr>
            <p:ph type="title"/>
          </p:nvPr>
        </p:nvSpPr>
        <p:spPr>
          <a:xfrm>
            <a:off x="957175" y="10877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6" name="Google Shape;296;p19"/>
          <p:cNvSpPr txBox="1"/>
          <p:nvPr>
            <p:ph idx="1" type="body"/>
          </p:nvPr>
        </p:nvSpPr>
        <p:spPr>
          <a:xfrm>
            <a:off x="786750" y="715900"/>
            <a:ext cx="75705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[1] 	D. Kalita, "A Brief Overview of Recurrent Neural Networks (RNN)," Analytics Vidhya, 3 August 2023. [Online]. Available: https://www.analyticsvidhya.com/blog/2022/03/a-brief-overview-of-recurrent-neural-networks-rnn/. [Accessed 13 October 2023].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[2] 	P. Haasch, "The 'stonks' meme is surging in the internet economy amid the GameStop stock saga. Here's how it rose to notoriety.," January 2021. [Online]. Available: https://www.insider.com/stonks-meme-origin-stocks-dogecoin-gamestop-hold-line-memes-game-2021-1.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[3] 	ATLAS Collaberation, "ATLAS searches for new phenomena using unsupervised machine learning for anomaly detection," CERN, 24 August 2023. [Online]. Available: https://atlas.cern/Updates/Briefing/Anomaly-Detection.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[4] 	S. Cristina, "Calculus in Action: Neural Networks," Machine Learning Mastery, 16 March 2022. [Online]. Available: https://machinelearningmastery.com/calculus-in-action-neural-networks/. [Accessed 22 November 2023].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[5] 	K. Leon, "A Guide to Artificial Neural Network Visualizations," 28 November 2022. [Online]. Available: https://k3no.medium.com/a-guide-to-artificial-neural-network-visualizations-d5ea7a1cc9c4.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[6] 	I. Jahan, "Stock Price Prediction Using Recurrent Neural Networks," North Dakota State University, Fargo, 2018.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[7] 	M. Phi, "Illustrated Guide to LSTM’s and GRU’s: A step by step explanation," Medium, 24 September 2018. [Online]. Available: https://towardsdatascience.com/illustrated-guide-to-lstms-and-gru-s-a-step-by-step-explanation-44e9eb85bf21.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[8] 	Yahoo! Finance, "Interactive Chart," Yahoo, [Online]. Available: https://finance.yahoo.com/chart.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5337175" y="1481150"/>
            <a:ext cx="283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5337175" y="2213200"/>
            <a:ext cx="2837400" cy="25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Predicting stock option values is  very difficult due to volatility and market efficiency.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"/>
              <a:t>American Style options particularly challenging due to the ability to realize value at any point before expiration.</a:t>
            </a:r>
            <a:endParaRPr/>
          </a:p>
        </p:txBody>
      </p:sp>
      <p:cxnSp>
        <p:nvCxnSpPr>
          <p:cNvPr id="168" name="Google Shape;168;p2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pic>
        <p:nvPicPr>
          <p:cNvPr id="169" name="Google Shape;169;p2"/>
          <p:cNvPicPr preferRelativeResize="0"/>
          <p:nvPr/>
        </p:nvPicPr>
        <p:blipFill rotWithShape="1">
          <a:blip r:embed="rId3">
            <a:alphaModFix/>
          </a:blip>
          <a:srcRect b="-2191" l="18080" r="23479" t="-220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 amt="42000"/>
          </a:blip>
          <a:srcRect b="0" l="22026" r="22026" t="0"/>
          <a:stretch/>
        </p:blipFill>
        <p:spPr>
          <a:xfrm>
            <a:off x="-422250" y="-27645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/>
          <p:nvPr>
            <p:ph type="ctrTitle"/>
          </p:nvPr>
        </p:nvSpPr>
        <p:spPr>
          <a:xfrm>
            <a:off x="4266600" y="467425"/>
            <a:ext cx="45612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900"/>
              <a:t>Problem Definition </a:t>
            </a:r>
            <a:endParaRPr sz="2900"/>
          </a:p>
        </p:txBody>
      </p:sp>
      <p:sp>
        <p:nvSpPr>
          <p:cNvPr id="176" name="Google Shape;176;p3"/>
          <p:cNvSpPr txBox="1"/>
          <p:nvPr>
            <p:ph idx="1" type="subTitle"/>
          </p:nvPr>
        </p:nvSpPr>
        <p:spPr>
          <a:xfrm>
            <a:off x="4266600" y="1368625"/>
            <a:ext cx="39402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 overcome these challenges and predict option values accurately, this project leverages Machine Learning (ML).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Specifically utilizing a many-to-many RNN and comparing different architectures.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Training on data from 56 large cap equities.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Starting with hyper parameter values that have been used on stock and other time series data and iterating.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3">
            <a:alphaModFix/>
          </a:blip>
          <a:srcRect b="16351" l="0" r="0" t="0"/>
          <a:stretch/>
        </p:blipFill>
        <p:spPr>
          <a:xfrm>
            <a:off x="1620675" y="3162750"/>
            <a:ext cx="2535425" cy="13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"/>
          <p:cNvSpPr txBox="1"/>
          <p:nvPr/>
        </p:nvSpPr>
        <p:spPr>
          <a:xfrm>
            <a:off x="1858675" y="4553975"/>
            <a:ext cx="569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[1]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/>
          <p:nvPr>
            <p:ph type="title"/>
          </p:nvPr>
        </p:nvSpPr>
        <p:spPr>
          <a:xfrm>
            <a:off x="3124450" y="38850"/>
            <a:ext cx="61530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Why is this Important?</a:t>
            </a:r>
            <a:endParaRPr/>
          </a:p>
        </p:txBody>
      </p:sp>
      <p:sp>
        <p:nvSpPr>
          <p:cNvPr id="184" name="Google Shape;184;p4"/>
          <p:cNvSpPr txBox="1"/>
          <p:nvPr>
            <p:ph idx="4" type="title"/>
          </p:nvPr>
        </p:nvSpPr>
        <p:spPr>
          <a:xfrm>
            <a:off x="3817100" y="2088025"/>
            <a:ext cx="4958100" cy="2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Accurate option pricing aids traders in identifying mispriced options and arbitrage opportunities.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The project's success can contribute to better-informed trading decisions.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The optimization of ML algorithms on unpredictable data offers valuable insights.</a:t>
            </a:r>
            <a:br>
              <a:rPr lang="en" sz="1500">
                <a:latin typeface="Montserrat"/>
                <a:ea typeface="Montserrat"/>
                <a:cs typeface="Montserrat"/>
                <a:sym typeface="Montserrat"/>
              </a:rPr>
            </a:b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" name="Google Shape;185;p4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pic>
        <p:nvPicPr>
          <p:cNvPr id="186" name="Google Shape;1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25" y="3117075"/>
            <a:ext cx="2701901" cy="202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"/>
          <p:cNvSpPr txBox="1"/>
          <p:nvPr/>
        </p:nvSpPr>
        <p:spPr>
          <a:xfrm>
            <a:off x="-37375" y="4750950"/>
            <a:ext cx="569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[2]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4"/>
          <p:cNvPicPr preferRelativeResize="0"/>
          <p:nvPr/>
        </p:nvPicPr>
        <p:blipFill rotWithShape="1">
          <a:blip r:embed="rId4">
            <a:alphaModFix/>
          </a:blip>
          <a:srcRect b="0" l="0" r="45154" t="0"/>
          <a:stretch/>
        </p:blipFill>
        <p:spPr>
          <a:xfrm>
            <a:off x="0" y="0"/>
            <a:ext cx="2154049" cy="19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/>
          <p:nvPr>
            <p:ph type="title"/>
          </p:nvPr>
        </p:nvSpPr>
        <p:spPr>
          <a:xfrm>
            <a:off x="938500" y="445025"/>
            <a:ext cx="2620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Specific Goals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4" name="Google Shape;194;p6"/>
          <p:cNvSpPr txBox="1"/>
          <p:nvPr>
            <p:ph idx="1" type="body"/>
          </p:nvPr>
        </p:nvSpPr>
        <p:spPr>
          <a:xfrm>
            <a:off x="643725" y="1154475"/>
            <a:ext cx="42123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 a machine learning model to capture correlations among option parameters, historical performance, and value to traders.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Precisely predict ask and bid spreads.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Minimize prediction errors.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Contribute to broader time-series data analysis and ML optimization research through parameter iteration.</a:t>
            </a:r>
            <a:endParaRPr/>
          </a:p>
        </p:txBody>
      </p:sp>
      <p:cxnSp>
        <p:nvCxnSpPr>
          <p:cNvPr id="195" name="Google Shape;195;p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pic>
        <p:nvPicPr>
          <p:cNvPr id="196" name="Google Shape;1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1550" y="1257725"/>
            <a:ext cx="3909499" cy="19873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6"/>
          <p:cNvCxnSpPr/>
          <p:nvPr/>
        </p:nvCxnSpPr>
        <p:spPr>
          <a:xfrm rot="10800000">
            <a:off x="6482000" y="1821400"/>
            <a:ext cx="5418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" name="Google Shape;198;p6"/>
          <p:cNvCxnSpPr/>
          <p:nvPr/>
        </p:nvCxnSpPr>
        <p:spPr>
          <a:xfrm rot="10800000">
            <a:off x="6482000" y="1488125"/>
            <a:ext cx="5418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p6"/>
          <p:cNvSpPr txBox="1"/>
          <p:nvPr/>
        </p:nvSpPr>
        <p:spPr>
          <a:xfrm>
            <a:off x="6827625" y="1438300"/>
            <a:ext cx="1158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Spread</a:t>
            </a:r>
            <a:endParaRPr b="0" i="0" sz="15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>
            <p:ph idx="4" type="title"/>
          </p:nvPr>
        </p:nvSpPr>
        <p:spPr>
          <a:xfrm>
            <a:off x="751625" y="445025"/>
            <a:ext cx="4816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How Does a Machine Learn?</a:t>
            </a:r>
            <a:endParaRPr/>
          </a:p>
        </p:txBody>
      </p:sp>
      <p:cxnSp>
        <p:nvCxnSpPr>
          <p:cNvPr id="205" name="Google Shape;205;p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06" name="Google Shape;206;p7"/>
          <p:cNvSpPr txBox="1"/>
          <p:nvPr>
            <p:ph idx="1" type="subTitle"/>
          </p:nvPr>
        </p:nvSpPr>
        <p:spPr>
          <a:xfrm>
            <a:off x="671375" y="1024425"/>
            <a:ext cx="49767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core component of machine learning models: the artificial neuron, similar to biological neurons.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Neurons form network layers and conduct mathematical operations.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Neurons process inputs with associated weights, involving linear transformations and nonlinear activation functions [4].</a:t>
            </a:r>
            <a:endParaRPr/>
          </a:p>
        </p:txBody>
      </p:sp>
      <p:pic>
        <p:nvPicPr>
          <p:cNvPr id="207" name="Google Shape;2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875" y="2870875"/>
            <a:ext cx="2986510" cy="21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1600" y="1821322"/>
            <a:ext cx="3587700" cy="24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 txBox="1"/>
          <p:nvPr/>
        </p:nvSpPr>
        <p:spPr>
          <a:xfrm>
            <a:off x="-37375" y="4750950"/>
            <a:ext cx="569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[4]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7"/>
          <p:cNvSpPr txBox="1"/>
          <p:nvPr/>
        </p:nvSpPr>
        <p:spPr>
          <a:xfrm>
            <a:off x="8493125" y="4109425"/>
            <a:ext cx="569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[5]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/>
          <p:nvPr>
            <p:ph idx="4" type="title"/>
          </p:nvPr>
        </p:nvSpPr>
        <p:spPr>
          <a:xfrm>
            <a:off x="168125" y="445025"/>
            <a:ext cx="6071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Recurrent Neural Networks (RNNs)</a:t>
            </a:r>
            <a:endParaRPr/>
          </a:p>
        </p:txBody>
      </p:sp>
      <p:cxnSp>
        <p:nvCxnSpPr>
          <p:cNvPr id="216" name="Google Shape;216;p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17" name="Google Shape;217;p8"/>
          <p:cNvSpPr txBox="1"/>
          <p:nvPr>
            <p:ph idx="1" type="subTitle"/>
          </p:nvPr>
        </p:nvSpPr>
        <p:spPr>
          <a:xfrm>
            <a:off x="671375" y="1024425"/>
            <a:ext cx="4976700" cy="3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Specialized for sequential data with memory and temporal dynamics.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Three layers: input, hidden, output.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Input data processed through hidden layers with activations.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Independent hidden layers with unique weights and biases.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RNNs preserve temporal relationships by merging past and current inputs, capturing hidden dependencies [5, 6].</a:t>
            </a:r>
            <a:endParaRPr/>
          </a:p>
        </p:txBody>
      </p:sp>
      <p:pic>
        <p:nvPicPr>
          <p:cNvPr id="218" name="Google Shape;2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775" y="1706250"/>
            <a:ext cx="3191126" cy="224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 txBox="1"/>
          <p:nvPr/>
        </p:nvSpPr>
        <p:spPr>
          <a:xfrm>
            <a:off x="8082175" y="3763825"/>
            <a:ext cx="569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[5]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/>
          <p:nvPr>
            <p:ph type="title"/>
          </p:nvPr>
        </p:nvSpPr>
        <p:spPr>
          <a:xfrm>
            <a:off x="271400" y="199000"/>
            <a:ext cx="4629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Focus on two RNN Designs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10"/>
          <p:cNvSpPr txBox="1"/>
          <p:nvPr>
            <p:ph idx="1" type="body"/>
          </p:nvPr>
        </p:nvSpPr>
        <p:spPr>
          <a:xfrm>
            <a:off x="379550" y="2547250"/>
            <a:ext cx="4413000" cy="23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Hybrid GRU and Fully Connected Model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Separates non-temporal parameters (date, time, contract name, etc.) from time-dependent ones.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Feeds the GRU output into a fully connected layer.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Effective at segregating daily market movements by distinguishing temporal parameters.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1215" y="199000"/>
            <a:ext cx="3587535" cy="22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6725" y="2766976"/>
            <a:ext cx="3336532" cy="217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 txBox="1"/>
          <p:nvPr/>
        </p:nvSpPr>
        <p:spPr>
          <a:xfrm>
            <a:off x="8698600" y="2017200"/>
            <a:ext cx="569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[7]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379550" y="802300"/>
            <a:ext cx="50424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Long Short-Term Memory (LSTM) Networks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Specialized RNNs for learning long-term dependencies.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Composed of memory cell, input gate, forget gate, and output gate.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 txBox="1"/>
          <p:nvPr>
            <p:ph type="title"/>
          </p:nvPr>
        </p:nvSpPr>
        <p:spPr>
          <a:xfrm>
            <a:off x="373600" y="445025"/>
            <a:ext cx="5987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Initial LSTM Model Architecture</a:t>
            </a:r>
            <a:endParaRPr/>
          </a:p>
        </p:txBody>
      </p:sp>
      <p:cxnSp>
        <p:nvCxnSpPr>
          <p:cNvPr id="235" name="Google Shape;235;p1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36" name="Google Shape;236;p11"/>
          <p:cNvSpPr txBox="1"/>
          <p:nvPr>
            <p:ph idx="4294967295" type="body"/>
          </p:nvPr>
        </p:nvSpPr>
        <p:spPr>
          <a:xfrm>
            <a:off x="468950" y="998025"/>
            <a:ext cx="4156500" cy="25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Historical options data for 56 companies from February 2022 to December 2022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Follows Graduate Thesis model for stock options [6].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2 LSTM layers (50 units each), dropout layer.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2 fully connected layers (25 units, relu &amp; 2 units, linear).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Compiled with Adam optimizer (LR: 0.001, MSE loss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37" name="Google Shape;2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00" y="3467125"/>
            <a:ext cx="5618525" cy="16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